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3</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细节理解题。根据文中提到的三种方法：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“Cut the onion under running water.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在流动的水下切洋葱</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 a fan to blow air over the onion as you cut 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在切洋葱时用风扇对着洋葱吹风。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”“Put the onion in a fridge for an hour before cutting.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在切洋葱前将洋葱放在冰箱一小时。</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是文中提到</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的方法，而选项</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用布盖住洋葱。</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）并未提及。故选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15038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resilient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疲惫的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敏感的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适应的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虚弱的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6654" y="926872"/>
            <a:ext cx="518091" cy="646331"/>
          </a:xfrm>
          <a:prstGeom prst="rect">
            <a:avLst/>
          </a:prstGeom>
        </p:spPr>
        <p:txBody>
          <a:bodyPr wrap="none">
            <a:spAutoFit/>
          </a:bodyPr>
          <a:lstStyle/>
          <a:p>
            <a:r>
              <a:rPr lang="en-US" altLang="zh-CN" sz="3600" smtClean="0"/>
              <a:t>C</a:t>
            </a:r>
            <a:endParaRPr lang="zh-CN" altLang="en-US"/>
          </a:p>
        </p:txBody>
      </p:sp>
    </p:spTree>
    <p:extLst>
      <p:ext uri="{BB962C8B-B14F-4D97-AF65-F5344CB8AC3E}">
        <p14:creationId xmlns:p14="http://schemas.microsoft.com/office/powerpoint/2010/main" val="290305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词义猜测题。根据最后一段中的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the tears will not last long.”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可知，身体逐渐适应洋葱中的化学物质后，流泪的时间会缩短。因此，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“resilient”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在这里的意思是</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适应的</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94115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section of a magazine can we probably read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Business world.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Life and health.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C. International news.	</a:t>
            </a:r>
            <a:endParaRPr lang="en-US" altLang="zh-CN" smtClean="0">
              <a:solidFill>
                <a:srgbClr val="000000"/>
              </a:solidFill>
              <a:latin typeface="Times New Roman" panose="02020603050405020304" pitchFamily="18" charset="0"/>
              <a:ea typeface="宋体" panose="02010600030101010101" pitchFamily="2" charset="-122"/>
            </a:endParaRPr>
          </a:p>
          <a:p>
            <a:r>
              <a:rPr lang="en-US" altLang="zh-CN" smtClean="0">
                <a:solidFill>
                  <a:srgbClr val="000000"/>
                </a:solidFill>
                <a:latin typeface="Times New Roman" panose="02020603050405020304" pitchFamily="18" charset="0"/>
                <a:ea typeface="宋体" panose="02010600030101010101" pitchFamily="2" charset="-122"/>
              </a:rPr>
              <a:t>D</a:t>
            </a:r>
            <a:r>
              <a:rPr lang="en-US" altLang="zh-CN">
                <a:solidFill>
                  <a:srgbClr val="000000"/>
                </a:solidFill>
                <a:latin typeface="Times New Roman" panose="02020603050405020304" pitchFamily="18" charset="0"/>
                <a:ea typeface="宋体" panose="02010600030101010101" pitchFamily="2" charset="-122"/>
              </a:rPr>
              <a:t>. Language and culture.</a:t>
            </a:r>
            <a:endParaRPr lang="zh-CN" altLang="en-US"/>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782838" y="963696"/>
            <a:ext cx="4959027" cy="593096"/>
          </a:xfrm>
          <a:prstGeom prst="rect">
            <a:avLst/>
          </a:prstGeom>
        </p:spPr>
      </p:pic>
      <p:sp>
        <p:nvSpPr>
          <p:cNvPr id="4" name="矩形 3"/>
          <p:cNvSpPr/>
          <p:nvPr/>
        </p:nvSpPr>
        <p:spPr>
          <a:xfrm>
            <a:off x="1126654" y="926872"/>
            <a:ext cx="492443" cy="646331"/>
          </a:xfrm>
          <a:prstGeom prst="rect">
            <a:avLst/>
          </a:prstGeom>
        </p:spPr>
        <p:txBody>
          <a:bodyPr wrap="none">
            <a:spAutoFit/>
          </a:bodyPr>
          <a:lstStyle/>
          <a:p>
            <a:r>
              <a:rPr lang="en-US" altLang="zh-CN" sz="3600" smtClean="0"/>
              <a:t>B</a:t>
            </a:r>
            <a:endParaRPr lang="zh-CN" altLang="en-US"/>
          </a:p>
        </p:txBody>
      </p:sp>
    </p:spTree>
    <p:extLst>
      <p:ext uri="{BB962C8B-B14F-4D97-AF65-F5344CB8AC3E}">
        <p14:creationId xmlns:p14="http://schemas.microsoft.com/office/powerpoint/2010/main" val="308423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推理判断题。通读全文可知，文章主要介绍了洋葱对于健康的好处以及切洋葱时流泪的原因和解决方法，这些内容属于生活和健康领域。因此，本文可能来自杂志的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生活与健康</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栏目。故选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2035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360854" y="900094"/>
            <a:ext cx="11567000" cy="5193202"/>
          </a:xfrm>
          <a:prstGeom prst="rect">
            <a:avLst/>
          </a:prstGeom>
        </p:spPr>
      </p:pic>
      <p:pic>
        <p:nvPicPr>
          <p:cNvPr id="10" name="译文.eps" descr="id:2147487336;FounderCES"/>
          <p:cNvPicPr/>
          <p:nvPr/>
        </p:nvPicPr>
        <p:blipFill>
          <a:blip r:embed="rId3"/>
          <a:stretch>
            <a:fillRect/>
          </a:stretch>
        </p:blipFill>
        <p:spPr>
          <a:xfrm>
            <a:off x="550590" y="3200787"/>
            <a:ext cx="1224136" cy="378439"/>
          </a:xfrm>
          <a:prstGeom prst="rect">
            <a:avLst/>
          </a:prstGeom>
        </p:spPr>
      </p:pic>
      <p:pic>
        <p:nvPicPr>
          <p:cNvPr id="11" name="分析.eps" descr="id:2147487343;FounderCES"/>
          <p:cNvPicPr/>
          <p:nvPr/>
        </p:nvPicPr>
        <p:blipFill>
          <a:blip r:embed="rId4"/>
          <a:stretch>
            <a:fillRect/>
          </a:stretch>
        </p:blipFill>
        <p:spPr>
          <a:xfrm>
            <a:off x="498522" y="4679598"/>
            <a:ext cx="1250325" cy="386536"/>
          </a:xfrm>
          <a:prstGeom prst="rect">
            <a:avLst/>
          </a:prstGeom>
        </p:spPr>
      </p:pic>
      <p:pic>
        <p:nvPicPr>
          <p:cNvPr id="12" name="图片 11"/>
          <p:cNvPicPr>
            <a:picLocks noChangeAspect="1"/>
          </p:cNvPicPr>
          <p:nvPr/>
        </p:nvPicPr>
        <p:blipFill>
          <a:blip r:embed="rId5"/>
          <a:stretch>
            <a:fillRect/>
          </a:stretch>
        </p:blipFill>
        <p:spPr>
          <a:xfrm>
            <a:off x="364633" y="826412"/>
            <a:ext cx="2850254" cy="553993"/>
          </a:xfrm>
          <a:prstGeom prst="rect">
            <a:avLst/>
          </a:prstGeom>
        </p:spPr>
      </p:pic>
      <p:sp>
        <p:nvSpPr>
          <p:cNvPr id="3" name="内容占位符 2"/>
          <p:cNvSpPr>
            <a:spLocks noGrp="1"/>
          </p:cNvSpPr>
          <p:nvPr>
            <p:ph idx="1"/>
          </p:nvPr>
        </p:nvSpPr>
        <p:spPr>
          <a:xfrm>
            <a:off x="360854" y="1340768"/>
            <a:ext cx="11485848" cy="16547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think if you cut more onions, your body will become more resilient to the onion’s chemicals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85293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科学家认为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如果你切更多的洋葱</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你的身体就会对洋葱中的化学物质更适应。</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5"/>
          <p:cNvSpPr txBox="1">
            <a:spLocks/>
          </p:cNvSpPr>
          <p:nvPr/>
        </p:nvSpPr>
        <p:spPr bwMode="auto">
          <a:xfrm>
            <a:off x="360854" y="4372119"/>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这是一个主从复合句。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后面的是宾语从句，其中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cut more onions”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是条件状语从句。</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9870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篇章导图.eps" descr="id:2147487370;FounderCES"/>
          <p:cNvPicPr/>
          <p:nvPr/>
        </p:nvPicPr>
        <p:blipFill>
          <a:blip r:embed="rId2"/>
          <a:stretch>
            <a:fillRect/>
          </a:stretch>
        </p:blipFill>
        <p:spPr>
          <a:xfrm>
            <a:off x="506337" y="908720"/>
            <a:ext cx="2492525" cy="693644"/>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1985381" y="1484784"/>
            <a:ext cx="8502313" cy="4644120"/>
          </a:xfrm>
          <a:prstGeom prst="rect">
            <a:avLst/>
          </a:prstGeom>
        </p:spPr>
      </p:pic>
    </p:spTree>
    <p:extLst>
      <p:ext uri="{BB962C8B-B14F-4D97-AF65-F5344CB8AC3E}">
        <p14:creationId xmlns:p14="http://schemas.microsoft.com/office/powerpoint/2010/main" val="32374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592273" y="692696"/>
            <a:ext cx="11005864" cy="1531275"/>
          </a:xfrm>
          <a:prstGeom prst="rect">
            <a:avLst/>
          </a:prstGeom>
        </p:spPr>
      </p:pic>
      <p:sp>
        <p:nvSpPr>
          <p:cNvPr id="5" name="内容占位符 2"/>
          <p:cNvSpPr>
            <a:spLocks noGrp="1"/>
          </p:cNvSpPr>
          <p:nvPr>
            <p:ph idx="1"/>
          </p:nvPr>
        </p:nvSpPr>
        <p:spPr>
          <a:xfrm>
            <a:off x="360854" y="3738432"/>
            <a:ext cx="11485848" cy="923330"/>
          </a:xfrm>
        </p:spPr>
        <p:txBody>
          <a:bodyPr/>
          <a:lstStyle/>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仿宋" panose="02010609060101010101" pitchFamily="49" charset="-122"/>
                <a:ea typeface="仿宋" panose="02010609060101010101" pitchFamily="49" charset="-122"/>
                <a:cs typeface="Times New Roman" panose="02020603050405020304" pitchFamily="18" charset="0"/>
              </a:rPr>
              <a:t>浙江杭州拱墅区期末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550590" y="2215201"/>
            <a:ext cx="3024336" cy="790377"/>
          </a:xfrm>
          <a:prstGeom prst="rect">
            <a:avLst/>
          </a:prstGeom>
        </p:spPr>
      </p:pic>
      <p:sp>
        <p:nvSpPr>
          <p:cNvPr id="7" name="内容占位符 2"/>
          <p:cNvSpPr txBox="1">
            <a:spLocks/>
          </p:cNvSpPr>
          <p:nvPr/>
        </p:nvSpPr>
        <p:spPr bwMode="auto">
          <a:xfrm>
            <a:off x="334566" y="215100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本文是一篇说明文</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主要介绍了洋葱对于健康的好处以及切洋葱时流泪的原因和解决方法。</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3766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txBox="1">
            <a:spLocks/>
          </p:cNvSpPr>
          <p:nvPr/>
        </p:nvSpPr>
        <p:spPr bwMode="auto">
          <a:xfrm>
            <a:off x="360854" y="908720"/>
            <a:ext cx="11485848" cy="410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lnSpc>
                <a:spcPct val="130000"/>
              </a:lnSpc>
              <a:spcAft>
                <a:spcPts val="0"/>
              </a:spcAf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 yellow, red or white, the onion is a vegetable that you may not know well. The list of its uses in cooking is endless. People have used onions to make their food more delicious for thousands of years. Besides onions’ great taste, they are also very good for you. They have special chemicals that improve your ability to fight off illness and you will keep healthy.</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42543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630238"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onions are great, it is hard to cut an onion without tears. When you cut an onion, irritating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刺激性的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chemicals inside the onion will get into the air. They touch your eyes and cause pain. Your eyes make tears to wash away the chemicals and protect your eyes.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Luckily, cooks and scientists find some ways to keep you from crying when you cut onions.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6095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indent="715963"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 the onion under running water. The water will wash away the chemicals before they reach your eyes.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 a fan to blow air over the onion as you cut it. The air will blow the chemicals away from your eyes.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the onion in a fridge for an hour before cutting. This helps make the chemicals in the onion move slowly. So they may not ever reach your eyes.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2167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try out these good ideas and still cry while cutting onions, don’t worry. Scientists think if you cut more onions, your body will become more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resilient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onion’s chemicals. So the tears will not last long. If you think about how healthy onions are, you might even call those tears “happy tears”.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07123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people’s eyes make tears when they cut onions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wash away the irritating chemicals.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 help them make more delicious food.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stop them from doing much housework.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To improve the ability to fight off illness.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098079" y="926872"/>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93331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“Your eyes make tears to wash away the chemicals and protect your eyes.”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可知，眼泪的作用是冲洗掉洋葱释放的刺激性化学物质，从而保护眼睛。故选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1456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90931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this passage,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people do to stop crying while cutting onions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Cut the onion under running water.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Use a fan to blow air over the onion.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Cover the onion with a piece of cloth.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Put the onion in a fridge for an hour.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495675" algn="l"/>
                <a:tab pos="564515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bcd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acd                 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576339" y="848247"/>
            <a:ext cx="4710559" cy="711091"/>
          </a:xfrm>
          <a:prstGeom prst="rect">
            <a:avLst/>
          </a:prstGeom>
        </p:spPr>
      </p:pic>
      <p:sp>
        <p:nvSpPr>
          <p:cNvPr id="4" name="矩形 3"/>
          <p:cNvSpPr/>
          <p:nvPr/>
        </p:nvSpPr>
        <p:spPr>
          <a:xfrm>
            <a:off x="1126654" y="926872"/>
            <a:ext cx="518091" cy="646331"/>
          </a:xfrm>
          <a:prstGeom prst="rect">
            <a:avLst/>
          </a:prstGeom>
        </p:spPr>
        <p:txBody>
          <a:bodyPr wrap="none">
            <a:spAutoFit/>
          </a:bodyPr>
          <a:lstStyle/>
          <a:p>
            <a:r>
              <a:rPr lang="en-US" altLang="zh-CN" sz="3600" smtClean="0"/>
              <a:t>D</a:t>
            </a:r>
            <a:endParaRPr lang="zh-CN" altLang="en-US"/>
          </a:p>
        </p:txBody>
      </p:sp>
    </p:spTree>
    <p:extLst>
      <p:ext uri="{BB962C8B-B14F-4D97-AF65-F5344CB8AC3E}">
        <p14:creationId xmlns:p14="http://schemas.microsoft.com/office/powerpoint/2010/main" val="185656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700</Words>
  <Application>Microsoft Office PowerPoint</Application>
  <PresentationFormat>自定义</PresentationFormat>
  <Paragraphs>42</Paragraphs>
  <Slides>16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